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0" d="100"/>
          <a:sy n="100" d="100"/>
        </p:scale>
        <p:origin x="27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B7F2-4719-47A6-A5B9-7F8CDE6A74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0E3D77-CE97-416D-9E72-032F54A768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E2F9F2-C7C5-419A-A79C-C1730FDD1B53}"/>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5" name="Footer Placeholder 4">
            <a:extLst>
              <a:ext uri="{FF2B5EF4-FFF2-40B4-BE49-F238E27FC236}">
                <a16:creationId xmlns:a16="http://schemas.microsoft.com/office/drawing/2014/main" id="{A48770E9-5CCE-4268-80C3-9950AC446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0E6163-AD0B-46A8-B3AA-48FE8B98A5ED}"/>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240141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2EAA9-E325-4131-A382-1B4DE52302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DB7F01-82E4-45B1-BF6D-15FEE7B498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F36B0B-6D2F-457A-9A6E-393BFB4FF43A}"/>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5" name="Footer Placeholder 4">
            <a:extLst>
              <a:ext uri="{FF2B5EF4-FFF2-40B4-BE49-F238E27FC236}">
                <a16:creationId xmlns:a16="http://schemas.microsoft.com/office/drawing/2014/main" id="{B8094BCC-7738-475A-9FA1-D5662712FC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D9F73-9253-4AB4-BD33-A6B85514F9A4}"/>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1878542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24618C-F5CE-48E2-AEC6-AB4DE702EF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71C052-065D-4B72-AC2A-EECB84B3AC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0FE13-1CE5-4B64-B858-84DADDCE645F}"/>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5" name="Footer Placeholder 4">
            <a:extLst>
              <a:ext uri="{FF2B5EF4-FFF2-40B4-BE49-F238E27FC236}">
                <a16:creationId xmlns:a16="http://schemas.microsoft.com/office/drawing/2014/main" id="{4C4F4BE4-4D59-4003-B6E4-A98583E49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F79E6D-4F9E-4022-924A-1B7BEEC61DD0}"/>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41771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38DD5-6803-4076-ACD7-4E780D8C36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0FB018-06B7-4616-B61E-C59D670D1E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3E847-54EE-4138-A7EB-FA65F3EC2E7A}"/>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5" name="Footer Placeholder 4">
            <a:extLst>
              <a:ext uri="{FF2B5EF4-FFF2-40B4-BE49-F238E27FC236}">
                <a16:creationId xmlns:a16="http://schemas.microsoft.com/office/drawing/2014/main" id="{9047610E-503D-45DF-A800-9779A6E59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FB167-CA4A-4BCD-919A-75D677CDD00D}"/>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19476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8E557-0BBE-48E0-9982-0A336F6851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48ADD6-A7EB-42F2-9E02-9B878A0F3F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90E40-C391-4C36-8516-C90379E09462}"/>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5" name="Footer Placeholder 4">
            <a:extLst>
              <a:ext uri="{FF2B5EF4-FFF2-40B4-BE49-F238E27FC236}">
                <a16:creationId xmlns:a16="http://schemas.microsoft.com/office/drawing/2014/main" id="{89748111-E10F-47F9-A016-F84E5A1FE0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B3AF5-F147-46DD-8BD4-8399464E7AF3}"/>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576908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DCD0-13C3-454D-AC49-9780081F23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954CDD-061C-4C05-BDDE-BFBD3B761F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E59B26-F1F6-42BF-8DE1-AB3FBFCE95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513087-358C-4EBB-B8C1-CF3CAEE9B3D4}"/>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6" name="Footer Placeholder 5">
            <a:extLst>
              <a:ext uri="{FF2B5EF4-FFF2-40B4-BE49-F238E27FC236}">
                <a16:creationId xmlns:a16="http://schemas.microsoft.com/office/drawing/2014/main" id="{866AFF13-A40F-4CA5-8C9C-935CC464B2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8756B7-C65C-4596-A6BA-7C69E2912F93}"/>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2016882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7E7E-2872-4FD2-870C-08510CCC33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758796-19B7-4DF6-96BA-71A87A9E93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B9D36B-0D28-4805-B1D8-DD193A8EE3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B36003-777E-49D6-A749-BA21AD74E4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7AF95D-7FC8-4AE7-86F4-8A3805A013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E5AF8D-8D3B-4E7F-AA8E-DA8B39F0BA2A}"/>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8" name="Footer Placeholder 7">
            <a:extLst>
              <a:ext uri="{FF2B5EF4-FFF2-40B4-BE49-F238E27FC236}">
                <a16:creationId xmlns:a16="http://schemas.microsoft.com/office/drawing/2014/main" id="{294ED558-7490-4883-A823-FA3F9E2F31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7C0104-E1D5-4532-A7F6-B719EBB8DAB1}"/>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172904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7F48D-B29F-4826-A76A-198731D52E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6748F9-ADBB-43D7-B854-B9A6B85D4680}"/>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4" name="Footer Placeholder 3">
            <a:extLst>
              <a:ext uri="{FF2B5EF4-FFF2-40B4-BE49-F238E27FC236}">
                <a16:creationId xmlns:a16="http://schemas.microsoft.com/office/drawing/2014/main" id="{01BFC518-9A65-4D55-A492-4FDD962725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006E18-95F6-4BCA-BF27-5384A7392ACF}"/>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112438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AD39E1-C74D-450B-A1B4-C32ADA25238E}"/>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3" name="Footer Placeholder 2">
            <a:extLst>
              <a:ext uri="{FF2B5EF4-FFF2-40B4-BE49-F238E27FC236}">
                <a16:creationId xmlns:a16="http://schemas.microsoft.com/office/drawing/2014/main" id="{2A0C3B8E-1FBA-459E-9D2B-372734AC55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55B06F-99A9-447F-A204-5DE470916147}"/>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419097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8B9FC-7FC1-44FD-A6B1-5FA5A6292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F246A9-A80B-49E7-BC61-51D5F6ECA1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A50CAA-3AC5-47BE-9D41-EBD9B8694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FDEC3B-BA83-4702-A3C1-020CE0557C73}"/>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6" name="Footer Placeholder 5">
            <a:extLst>
              <a:ext uri="{FF2B5EF4-FFF2-40B4-BE49-F238E27FC236}">
                <a16:creationId xmlns:a16="http://schemas.microsoft.com/office/drawing/2014/main" id="{FF1A5857-59ED-435D-B148-7E3A38DFD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71BCDF-F1F9-4CD0-A5F0-49FA5FBC825C}"/>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108114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DDB33-98E1-480E-9A93-166D0B7913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7EBE64-51BF-48A9-B561-4D5F0C5FE2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2256E6-BC9B-4229-9016-38BCF27F25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42D07-534A-4AA5-B80B-F9DAF7C3D48B}"/>
              </a:ext>
            </a:extLst>
          </p:cNvPr>
          <p:cNvSpPr>
            <a:spLocks noGrp="1"/>
          </p:cNvSpPr>
          <p:nvPr>
            <p:ph type="dt" sz="half" idx="10"/>
          </p:nvPr>
        </p:nvSpPr>
        <p:spPr/>
        <p:txBody>
          <a:bodyPr/>
          <a:lstStyle/>
          <a:p>
            <a:fld id="{80EC6785-97AC-446E-94ED-5A5D1EFABC98}" type="datetimeFigureOut">
              <a:rPr lang="en-US" smtClean="0"/>
              <a:t>3/1/2025</a:t>
            </a:fld>
            <a:endParaRPr lang="en-US"/>
          </a:p>
        </p:txBody>
      </p:sp>
      <p:sp>
        <p:nvSpPr>
          <p:cNvPr id="6" name="Footer Placeholder 5">
            <a:extLst>
              <a:ext uri="{FF2B5EF4-FFF2-40B4-BE49-F238E27FC236}">
                <a16:creationId xmlns:a16="http://schemas.microsoft.com/office/drawing/2014/main" id="{652EC960-DB02-414B-B4C1-C485D81CE2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34EE63-9D47-4D88-8AA5-22B6293F5509}"/>
              </a:ext>
            </a:extLst>
          </p:cNvPr>
          <p:cNvSpPr>
            <a:spLocks noGrp="1"/>
          </p:cNvSpPr>
          <p:nvPr>
            <p:ph type="sldNum" sz="quarter" idx="12"/>
          </p:nvPr>
        </p:nvSpPr>
        <p:spPr/>
        <p:txBody>
          <a:bodyPr/>
          <a:lstStyle/>
          <a:p>
            <a:fld id="{7390C9EB-DAAB-45BF-A94E-F31F035248BC}" type="slidenum">
              <a:rPr lang="en-US" smtClean="0"/>
              <a:t>‹#›</a:t>
            </a:fld>
            <a:endParaRPr lang="en-US"/>
          </a:p>
        </p:txBody>
      </p:sp>
    </p:spTree>
    <p:extLst>
      <p:ext uri="{BB962C8B-B14F-4D97-AF65-F5344CB8AC3E}">
        <p14:creationId xmlns:p14="http://schemas.microsoft.com/office/powerpoint/2010/main" val="428526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5C7629-CBBF-4A61-BB00-29DB294379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E24539-6B09-4E5E-9832-1FEF65AAC7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ACDCED-8221-4DDC-9E8B-29D1407C45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C6785-97AC-446E-94ED-5A5D1EFABC98}" type="datetimeFigureOut">
              <a:rPr lang="en-US" smtClean="0"/>
              <a:t>3/1/2025</a:t>
            </a:fld>
            <a:endParaRPr lang="en-US"/>
          </a:p>
        </p:txBody>
      </p:sp>
      <p:sp>
        <p:nvSpPr>
          <p:cNvPr id="5" name="Footer Placeholder 4">
            <a:extLst>
              <a:ext uri="{FF2B5EF4-FFF2-40B4-BE49-F238E27FC236}">
                <a16:creationId xmlns:a16="http://schemas.microsoft.com/office/drawing/2014/main" id="{88936CB0-E1D9-40BB-BC6A-E86C149C37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4AC1EC-5970-4701-BA53-143439BF0F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0C9EB-DAAB-45BF-A94E-F31F035248BC}" type="slidenum">
              <a:rPr lang="en-US" smtClean="0"/>
              <a:t>‹#›</a:t>
            </a:fld>
            <a:endParaRPr lang="en-US"/>
          </a:p>
        </p:txBody>
      </p:sp>
    </p:spTree>
    <p:extLst>
      <p:ext uri="{BB962C8B-B14F-4D97-AF65-F5344CB8AC3E}">
        <p14:creationId xmlns:p14="http://schemas.microsoft.com/office/powerpoint/2010/main" val="2220675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6813-CA11-43BA-B99F-7FE5EB89B12A}"/>
              </a:ext>
            </a:extLst>
          </p:cNvPr>
          <p:cNvSpPr>
            <a:spLocks noGrp="1"/>
          </p:cNvSpPr>
          <p:nvPr>
            <p:ph type="ctr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Standing Firm in the Faith</a:t>
            </a:r>
          </a:p>
        </p:txBody>
      </p:sp>
      <p:sp>
        <p:nvSpPr>
          <p:cNvPr id="3" name="Subtitle 2">
            <a:extLst>
              <a:ext uri="{FF2B5EF4-FFF2-40B4-BE49-F238E27FC236}">
                <a16:creationId xmlns:a16="http://schemas.microsoft.com/office/drawing/2014/main" id="{1DCA614E-DD4A-49A3-8243-2BD1EBD60B59}"/>
              </a:ext>
            </a:extLst>
          </p:cNvPr>
          <p:cNvSpPr>
            <a:spLocks noGrp="1"/>
          </p:cNvSpPr>
          <p:nvPr>
            <p:ph type="subTitle" idx="1"/>
          </p:nvPr>
        </p:nvSpPr>
        <p:spPr/>
        <p:txBody>
          <a:bodyPr/>
          <a:lstStyle/>
          <a:p>
            <a:endParaRPr lang="en-US" dirty="0">
              <a:solidFill>
                <a:schemeClr val="bg1"/>
              </a:solidFill>
            </a:endParaRPr>
          </a:p>
          <a:p>
            <a:r>
              <a:rPr lang="en-US" sz="3600" dirty="0">
                <a:solidFill>
                  <a:schemeClr val="bg1"/>
                </a:solidFill>
                <a:latin typeface="Times New Roman" panose="02020603050405020304" pitchFamily="18" charset="0"/>
                <a:cs typeface="Times New Roman" panose="02020603050405020304" pitchFamily="18" charset="0"/>
              </a:rPr>
              <a:t>Daniel 6:1-15</a:t>
            </a:r>
          </a:p>
        </p:txBody>
      </p:sp>
    </p:spTree>
    <p:extLst>
      <p:ext uri="{BB962C8B-B14F-4D97-AF65-F5344CB8AC3E}">
        <p14:creationId xmlns:p14="http://schemas.microsoft.com/office/powerpoint/2010/main" val="134492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E35D-43FB-4CD5-B6E3-97A7CF85F01B}"/>
              </a:ext>
            </a:extLst>
          </p:cNvPr>
          <p:cNvSpPr>
            <a:spLocks noGrp="1"/>
          </p:cNvSpPr>
          <p:nvPr>
            <p:ph type="title"/>
          </p:nvPr>
        </p:nvSpPr>
        <p:spPr>
          <a:solidFill>
            <a:schemeClr val="tx2"/>
          </a:solidFill>
        </p:spPr>
        <p:txBody>
          <a:bodyPr>
            <a:normAutofit/>
          </a:bodyPr>
          <a:lstStyle/>
          <a:p>
            <a:pPr algn="ctr"/>
            <a:r>
              <a:rPr lang="en-US" sz="6000" dirty="0">
                <a:solidFill>
                  <a:schemeClr val="bg1"/>
                </a:solidFill>
                <a:latin typeface="Times New Roman" panose="02020603050405020304" pitchFamily="18" charset="0"/>
                <a:cs typeface="Times New Roman" panose="02020603050405020304" pitchFamily="18" charset="0"/>
              </a:rPr>
              <a:t>Quick Review of Daniel So Far</a:t>
            </a:r>
          </a:p>
        </p:txBody>
      </p:sp>
      <p:sp>
        <p:nvSpPr>
          <p:cNvPr id="3" name="Content Placeholder 2">
            <a:extLst>
              <a:ext uri="{FF2B5EF4-FFF2-40B4-BE49-F238E27FC236}">
                <a16:creationId xmlns:a16="http://schemas.microsoft.com/office/drawing/2014/main" id="{22930EB0-624C-4F9B-8FA0-53325058A1FC}"/>
              </a:ext>
            </a:extLst>
          </p:cNvPr>
          <p:cNvSpPr>
            <a:spLocks noGrp="1"/>
          </p:cNvSpPr>
          <p:nvPr>
            <p:ph idx="1"/>
          </p:nvPr>
        </p:nvSpPr>
        <p:spPr>
          <a:xfrm>
            <a:off x="0" y="1825624"/>
            <a:ext cx="12192000" cy="5032375"/>
          </a:xfrm>
        </p:spPr>
        <p:txBody>
          <a:bodyPr>
            <a:noAutofit/>
          </a:bodyPr>
          <a:lstStyle/>
          <a:p>
            <a:r>
              <a:rPr lang="en-US" sz="3600" dirty="0">
                <a:solidFill>
                  <a:schemeClr val="bg1"/>
                </a:solidFill>
                <a:latin typeface="Times New Roman" panose="02020603050405020304" pitchFamily="18" charset="0"/>
                <a:cs typeface="Times New Roman" panose="02020603050405020304" pitchFamily="18" charset="0"/>
              </a:rPr>
              <a:t>Daniel was taken from his home in Jerusalem by Nebuchadnezzar. </a:t>
            </a:r>
          </a:p>
          <a:p>
            <a:r>
              <a:rPr lang="en-US" sz="3600" dirty="0">
                <a:solidFill>
                  <a:schemeClr val="bg1"/>
                </a:solidFill>
                <a:latin typeface="Times New Roman" panose="02020603050405020304" pitchFamily="18" charset="0"/>
                <a:cs typeface="Times New Roman" panose="02020603050405020304" pitchFamily="18" charset="0"/>
              </a:rPr>
              <a:t>Trained in the king’s court and refused to eat the king’s food. </a:t>
            </a:r>
          </a:p>
          <a:p>
            <a:r>
              <a:rPr lang="en-US" sz="3600" dirty="0">
                <a:solidFill>
                  <a:schemeClr val="bg1"/>
                </a:solidFill>
                <a:latin typeface="Times New Roman" panose="02020603050405020304" pitchFamily="18" charset="0"/>
                <a:cs typeface="Times New Roman" panose="02020603050405020304" pitchFamily="18" charset="0"/>
              </a:rPr>
              <a:t>Saved himself and other wisemen because God gave him the interpretation for the king’s dream. </a:t>
            </a:r>
          </a:p>
          <a:p>
            <a:r>
              <a:rPr lang="en-US" sz="3600" dirty="0">
                <a:solidFill>
                  <a:schemeClr val="bg1"/>
                </a:solidFill>
                <a:latin typeface="Times New Roman" panose="02020603050405020304" pitchFamily="18" charset="0"/>
                <a:cs typeface="Times New Roman" panose="02020603050405020304" pitchFamily="18" charset="0"/>
              </a:rPr>
              <a:t>His 3 friends were rescued from the fiery furnace by God. </a:t>
            </a:r>
          </a:p>
          <a:p>
            <a:r>
              <a:rPr lang="en-US" sz="3600" dirty="0">
                <a:solidFill>
                  <a:schemeClr val="bg1"/>
                </a:solidFill>
                <a:latin typeface="Times New Roman" panose="02020603050405020304" pitchFamily="18" charset="0"/>
                <a:cs typeface="Times New Roman" panose="02020603050405020304" pitchFamily="18" charset="0"/>
              </a:rPr>
              <a:t>He interprets yet another dream about future kingdoms.</a:t>
            </a:r>
          </a:p>
          <a:p>
            <a:r>
              <a:rPr lang="en-US" sz="3600" dirty="0">
                <a:solidFill>
                  <a:schemeClr val="bg1"/>
                </a:solidFill>
                <a:latin typeface="Times New Roman" panose="02020603050405020304" pitchFamily="18" charset="0"/>
                <a:cs typeface="Times New Roman" panose="02020603050405020304" pitchFamily="18" charset="0"/>
              </a:rPr>
              <a:t>Interprets the writing on the wall for Belshazzar. </a:t>
            </a:r>
          </a:p>
        </p:txBody>
      </p:sp>
    </p:spTree>
    <p:extLst>
      <p:ext uri="{BB962C8B-B14F-4D97-AF65-F5344CB8AC3E}">
        <p14:creationId xmlns:p14="http://schemas.microsoft.com/office/powerpoint/2010/main" val="115947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F41B0-950A-4AA7-B13D-D8E7FD3E5519}"/>
              </a:ext>
            </a:extLst>
          </p:cNvPr>
          <p:cNvSpPr>
            <a:spLocks noGrp="1"/>
          </p:cNvSpPr>
          <p:nvPr>
            <p:ph type="title"/>
          </p:nvPr>
        </p:nvSpPr>
        <p:spPr/>
        <p:txBody>
          <a:bodyPr>
            <a:normAutofit/>
          </a:bodyPr>
          <a:lstStyle/>
          <a:p>
            <a:pPr algn="ctr"/>
            <a:r>
              <a:rPr lang="en-US" sz="6000" dirty="0">
                <a:solidFill>
                  <a:schemeClr val="bg1"/>
                </a:solidFill>
                <a:latin typeface="Times New Roman" panose="02020603050405020304" pitchFamily="18" charset="0"/>
                <a:cs typeface="Times New Roman" panose="02020603050405020304" pitchFamily="18" charset="0"/>
              </a:rPr>
              <a:t>The New Leadership (vv. 1-3)</a:t>
            </a:r>
          </a:p>
        </p:txBody>
      </p:sp>
      <p:sp>
        <p:nvSpPr>
          <p:cNvPr id="3" name="Content Placeholder 2">
            <a:extLst>
              <a:ext uri="{FF2B5EF4-FFF2-40B4-BE49-F238E27FC236}">
                <a16:creationId xmlns:a16="http://schemas.microsoft.com/office/drawing/2014/main" id="{451D2547-1123-43AA-8473-305B648C9A02}"/>
              </a:ext>
            </a:extLst>
          </p:cNvPr>
          <p:cNvSpPr>
            <a:spLocks noGrp="1"/>
          </p:cNvSpPr>
          <p:nvPr>
            <p:ph idx="1"/>
          </p:nvPr>
        </p:nvSpPr>
        <p:spPr>
          <a:xfrm>
            <a:off x="0" y="1825624"/>
            <a:ext cx="12192000" cy="5032375"/>
          </a:xfrm>
        </p:spPr>
        <p:txBody>
          <a:bodyPr>
            <a:normAutofit/>
          </a:bodyPr>
          <a:lstStyle/>
          <a:p>
            <a:r>
              <a:rPr lang="en-US" sz="3600" dirty="0">
                <a:solidFill>
                  <a:schemeClr val="bg1"/>
                </a:solidFill>
                <a:latin typeface="Times New Roman" panose="02020603050405020304" pitchFamily="18" charset="0"/>
                <a:cs typeface="Times New Roman" panose="02020603050405020304" pitchFamily="18" charset="0"/>
              </a:rPr>
              <a:t>King Darius takes over the kingdom. Chooses Daniel to serve as one of his three governors under him. </a:t>
            </a:r>
          </a:p>
          <a:p>
            <a:r>
              <a:rPr lang="en-US" sz="3600" dirty="0">
                <a:solidFill>
                  <a:schemeClr val="bg1"/>
                </a:solidFill>
                <a:latin typeface="Times New Roman" panose="02020603050405020304" pitchFamily="18" charset="0"/>
                <a:cs typeface="Times New Roman" panose="02020603050405020304" pitchFamily="18" charset="0"/>
              </a:rPr>
              <a:t>Because of his integrity, Daniel is despised by the other officials who will find only his faith to attack. </a:t>
            </a:r>
          </a:p>
          <a:p>
            <a:r>
              <a:rPr lang="en-US" sz="3600" dirty="0">
                <a:solidFill>
                  <a:schemeClr val="bg1"/>
                </a:solidFill>
                <a:latin typeface="Times New Roman" panose="02020603050405020304" pitchFamily="18" charset="0"/>
                <a:cs typeface="Times New Roman" panose="02020603050405020304" pitchFamily="18" charset="0"/>
              </a:rPr>
              <a:t>Application #1: The conduct of </a:t>
            </a:r>
            <a:r>
              <a:rPr lang="en-US" sz="3600">
                <a:solidFill>
                  <a:schemeClr val="bg1"/>
                </a:solidFill>
                <a:latin typeface="Times New Roman" panose="02020603050405020304" pitchFamily="18" charset="0"/>
                <a:cs typeface="Times New Roman" panose="02020603050405020304" pitchFamily="18" charset="0"/>
              </a:rPr>
              <a:t>a follower </a:t>
            </a:r>
            <a:r>
              <a:rPr lang="en-US" sz="3600" dirty="0">
                <a:solidFill>
                  <a:schemeClr val="bg1"/>
                </a:solidFill>
                <a:latin typeface="Times New Roman" panose="02020603050405020304" pitchFamily="18" charset="0"/>
                <a:cs typeface="Times New Roman" panose="02020603050405020304" pitchFamily="18" charset="0"/>
              </a:rPr>
              <a:t>of Christ needs to reflect excellence and integrity because there will always be those who will try to discredit the faith. We must be careful how we represent the kingdom, especially in areas such as the use of social media. </a:t>
            </a:r>
          </a:p>
        </p:txBody>
      </p:sp>
    </p:spTree>
    <p:extLst>
      <p:ext uri="{BB962C8B-B14F-4D97-AF65-F5344CB8AC3E}">
        <p14:creationId xmlns:p14="http://schemas.microsoft.com/office/powerpoint/2010/main" val="3735695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B11F-D62E-4FCD-9391-214E894B9465}"/>
              </a:ext>
            </a:extLst>
          </p:cNvPr>
          <p:cNvSpPr>
            <a:spLocks noGrp="1"/>
          </p:cNvSpPr>
          <p:nvPr>
            <p:ph type="title"/>
          </p:nvPr>
        </p:nvSpPr>
        <p:spPr/>
        <p:txBody>
          <a:bodyPr>
            <a:normAutofit fontScale="90000"/>
          </a:bodyPr>
          <a:lstStyle/>
          <a:p>
            <a:pPr algn="ctr"/>
            <a:r>
              <a:rPr lang="en-US" sz="6000" dirty="0">
                <a:solidFill>
                  <a:schemeClr val="bg1"/>
                </a:solidFill>
                <a:latin typeface="Times New Roman" panose="02020603050405020304" pitchFamily="18" charset="0"/>
                <a:cs typeface="Times New Roman" panose="02020603050405020304" pitchFamily="18" charset="0"/>
              </a:rPr>
              <a:t>Daniel’s Enemies Conspire Against Him (vv. 4-9)</a:t>
            </a:r>
          </a:p>
        </p:txBody>
      </p:sp>
      <p:sp>
        <p:nvSpPr>
          <p:cNvPr id="3" name="Content Placeholder 2">
            <a:extLst>
              <a:ext uri="{FF2B5EF4-FFF2-40B4-BE49-F238E27FC236}">
                <a16:creationId xmlns:a16="http://schemas.microsoft.com/office/drawing/2014/main" id="{8C50D68D-7EC2-4783-8AD0-59E6838793CC}"/>
              </a:ext>
            </a:extLst>
          </p:cNvPr>
          <p:cNvSpPr>
            <a:spLocks noGrp="1"/>
          </p:cNvSpPr>
          <p:nvPr>
            <p:ph idx="1"/>
          </p:nvPr>
        </p:nvSpPr>
        <p:spPr>
          <a:xfrm>
            <a:off x="0" y="1825624"/>
            <a:ext cx="12192000" cy="5032375"/>
          </a:xfrm>
        </p:spPr>
        <p:txBody>
          <a:bodyPr>
            <a:noAutofit/>
          </a:bodyPr>
          <a:lstStyle/>
          <a:p>
            <a:r>
              <a:rPr lang="en-US" sz="3500" dirty="0">
                <a:solidFill>
                  <a:schemeClr val="bg1"/>
                </a:solidFill>
                <a:latin typeface="Times New Roman" panose="02020603050405020304" pitchFamily="18" charset="0"/>
                <a:cs typeface="Times New Roman" panose="02020603050405020304" pitchFamily="18" charset="0"/>
              </a:rPr>
              <a:t>The other officials serving in the kingdom because jealous of Daniel and the success he has under the king. </a:t>
            </a:r>
          </a:p>
          <a:p>
            <a:r>
              <a:rPr lang="en-US" sz="3500" dirty="0">
                <a:solidFill>
                  <a:schemeClr val="bg1"/>
                </a:solidFill>
                <a:latin typeface="Times New Roman" panose="02020603050405020304" pitchFamily="18" charset="0"/>
                <a:cs typeface="Times New Roman" panose="02020603050405020304" pitchFamily="18" charset="0"/>
              </a:rPr>
              <a:t>They could find nothing to accuse him of, so they had to make something up regarding his faith in God. </a:t>
            </a:r>
          </a:p>
          <a:p>
            <a:r>
              <a:rPr lang="en-US" sz="3500" dirty="0">
                <a:solidFill>
                  <a:schemeClr val="bg1"/>
                </a:solidFill>
                <a:latin typeface="Times New Roman" panose="02020603050405020304" pitchFamily="18" charset="0"/>
                <a:cs typeface="Times New Roman" panose="02020603050405020304" pitchFamily="18" charset="0"/>
              </a:rPr>
              <a:t>They manipulate the king and convince him to issue a decree that makes praying to God illegal. These decrees were unchangeable. </a:t>
            </a:r>
          </a:p>
          <a:p>
            <a:r>
              <a:rPr lang="en-US" sz="3500" dirty="0">
                <a:solidFill>
                  <a:schemeClr val="bg1"/>
                </a:solidFill>
                <a:latin typeface="Times New Roman" panose="02020603050405020304" pitchFamily="18" charset="0"/>
                <a:cs typeface="Times New Roman" panose="02020603050405020304" pitchFamily="18" charset="0"/>
              </a:rPr>
              <a:t>Application #2: Our faith in God will be tested. We must be mindful of the way that we respond to those attacks. What we do is witnessed by others and will have an eternal impact. </a:t>
            </a:r>
          </a:p>
        </p:txBody>
      </p:sp>
    </p:spTree>
    <p:extLst>
      <p:ext uri="{BB962C8B-B14F-4D97-AF65-F5344CB8AC3E}">
        <p14:creationId xmlns:p14="http://schemas.microsoft.com/office/powerpoint/2010/main" val="172334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796D-FAFC-4E55-8EA5-34919FA67804}"/>
              </a:ext>
            </a:extLst>
          </p:cNvPr>
          <p:cNvSpPr>
            <a:spLocks noGrp="1"/>
          </p:cNvSpPr>
          <p:nvPr>
            <p:ph type="title"/>
          </p:nvPr>
        </p:nvSpPr>
        <p:spPr/>
        <p:txBody>
          <a:bodyPr>
            <a:normAutofit/>
          </a:bodyPr>
          <a:lstStyle/>
          <a:p>
            <a:r>
              <a:rPr lang="en-US" sz="6000" dirty="0">
                <a:solidFill>
                  <a:schemeClr val="bg1"/>
                </a:solidFill>
                <a:latin typeface="Times New Roman" panose="02020603050405020304" pitchFamily="18" charset="0"/>
                <a:cs typeface="Times New Roman" panose="02020603050405020304" pitchFamily="18" charset="0"/>
              </a:rPr>
              <a:t>Daniel’s Faithfulness (vv. 10-11)</a:t>
            </a:r>
          </a:p>
        </p:txBody>
      </p:sp>
      <p:sp>
        <p:nvSpPr>
          <p:cNvPr id="3" name="Content Placeholder 2">
            <a:extLst>
              <a:ext uri="{FF2B5EF4-FFF2-40B4-BE49-F238E27FC236}">
                <a16:creationId xmlns:a16="http://schemas.microsoft.com/office/drawing/2014/main" id="{1BE4F4B5-32B3-4E79-BEC0-88D5F2D9FC5B}"/>
              </a:ext>
            </a:extLst>
          </p:cNvPr>
          <p:cNvSpPr>
            <a:spLocks noGrp="1"/>
          </p:cNvSpPr>
          <p:nvPr>
            <p:ph idx="1"/>
          </p:nvPr>
        </p:nvSpPr>
        <p:spPr>
          <a:xfrm>
            <a:off x="0" y="1825625"/>
            <a:ext cx="12192000" cy="4351338"/>
          </a:xfrm>
        </p:spPr>
        <p:txBody>
          <a:bodyPr>
            <a:normAutofit/>
          </a:bodyPr>
          <a:lstStyle/>
          <a:p>
            <a:r>
              <a:rPr lang="en-US" sz="3600" dirty="0">
                <a:solidFill>
                  <a:schemeClr val="bg1"/>
                </a:solidFill>
                <a:latin typeface="Times New Roman" panose="02020603050405020304" pitchFamily="18" charset="0"/>
                <a:cs typeface="Times New Roman" panose="02020603050405020304" pitchFamily="18" charset="0"/>
              </a:rPr>
              <a:t>Daniel continues to pray as he always had despite the decree. </a:t>
            </a:r>
          </a:p>
          <a:p>
            <a:pPr marL="0" indent="0">
              <a:buNone/>
            </a:pPr>
            <a:r>
              <a:rPr lang="en-US" sz="3600" dirty="0">
                <a:solidFill>
                  <a:schemeClr val="bg1"/>
                </a:solidFill>
                <a:latin typeface="Times New Roman" panose="02020603050405020304" pitchFamily="18" charset="0"/>
                <a:cs typeface="Times New Roman" panose="02020603050405020304" pitchFamily="18" charset="0"/>
              </a:rPr>
              <a:t>  He prayed 3 times a day, in his private room facing Jerusalem.</a:t>
            </a:r>
          </a:p>
          <a:p>
            <a:r>
              <a:rPr lang="en-US" sz="3600" dirty="0">
                <a:solidFill>
                  <a:schemeClr val="bg1"/>
                </a:solidFill>
                <a:latin typeface="Times New Roman" panose="02020603050405020304" pitchFamily="18" charset="0"/>
                <a:cs typeface="Times New Roman" panose="02020603050405020304" pitchFamily="18" charset="0"/>
              </a:rPr>
              <a:t>The threat of punishment does not deter him!</a:t>
            </a:r>
          </a:p>
          <a:p>
            <a:r>
              <a:rPr lang="en-US" sz="3600" dirty="0">
                <a:solidFill>
                  <a:schemeClr val="bg1"/>
                </a:solidFill>
                <a:latin typeface="Times New Roman" panose="02020603050405020304" pitchFamily="18" charset="0"/>
                <a:cs typeface="Times New Roman" panose="02020603050405020304" pitchFamily="18" charset="0"/>
              </a:rPr>
              <a:t>Application #3: We must not remain silent or hide our faith when it is threatened. The church prospers when it is persecuted. Suffering leads to growth in our faith and it helps us to endure future challenges. </a:t>
            </a:r>
          </a:p>
        </p:txBody>
      </p:sp>
    </p:spTree>
    <p:extLst>
      <p:ext uri="{BB962C8B-B14F-4D97-AF65-F5344CB8AC3E}">
        <p14:creationId xmlns:p14="http://schemas.microsoft.com/office/powerpoint/2010/main" val="2764561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4460-EE1E-406A-BC9A-52C4C788F026}"/>
              </a:ext>
            </a:extLst>
          </p:cNvPr>
          <p:cNvSpPr>
            <a:spLocks noGrp="1"/>
          </p:cNvSpPr>
          <p:nvPr>
            <p:ph type="title"/>
          </p:nvPr>
        </p:nvSpPr>
        <p:spPr/>
        <p:txBody>
          <a:bodyPr>
            <a:normAutofit fontScale="90000"/>
          </a:bodyPr>
          <a:lstStyle/>
          <a:p>
            <a:pPr algn="ctr"/>
            <a:r>
              <a:rPr lang="en-US" sz="6000" dirty="0">
                <a:solidFill>
                  <a:schemeClr val="bg1"/>
                </a:solidFill>
                <a:latin typeface="Times New Roman" panose="02020603050405020304" pitchFamily="18" charset="0"/>
                <a:cs typeface="Times New Roman" panose="02020603050405020304" pitchFamily="18" charset="0"/>
              </a:rPr>
              <a:t>King Darius is Now in a Tough Spot (vv. 12-14)</a:t>
            </a:r>
          </a:p>
        </p:txBody>
      </p:sp>
      <p:sp>
        <p:nvSpPr>
          <p:cNvPr id="3" name="Content Placeholder 2">
            <a:extLst>
              <a:ext uri="{FF2B5EF4-FFF2-40B4-BE49-F238E27FC236}">
                <a16:creationId xmlns:a16="http://schemas.microsoft.com/office/drawing/2014/main" id="{37C38544-F9A7-4273-A74F-44E30AB7A03D}"/>
              </a:ext>
            </a:extLst>
          </p:cNvPr>
          <p:cNvSpPr>
            <a:spLocks noGrp="1"/>
          </p:cNvSpPr>
          <p:nvPr>
            <p:ph idx="1"/>
          </p:nvPr>
        </p:nvSpPr>
        <p:spPr>
          <a:xfrm>
            <a:off x="0" y="1825624"/>
            <a:ext cx="12192000" cy="5032375"/>
          </a:xfrm>
        </p:spPr>
        <p:txBody>
          <a:bodyPr>
            <a:noAutofit/>
          </a:bodyPr>
          <a:lstStyle/>
          <a:p>
            <a:r>
              <a:rPr lang="en-US" sz="3600" dirty="0">
                <a:solidFill>
                  <a:schemeClr val="bg1"/>
                </a:solidFill>
                <a:latin typeface="Times New Roman" panose="02020603050405020304" pitchFamily="18" charset="0"/>
                <a:cs typeface="Times New Roman" panose="02020603050405020304" pitchFamily="18" charset="0"/>
              </a:rPr>
              <a:t>Daniel is caught praying, which is a violation against the decree.</a:t>
            </a:r>
          </a:p>
          <a:p>
            <a:r>
              <a:rPr lang="en-US" sz="3600" dirty="0">
                <a:solidFill>
                  <a:schemeClr val="bg1"/>
                </a:solidFill>
                <a:latin typeface="Times New Roman" panose="02020603050405020304" pitchFamily="18" charset="0"/>
                <a:cs typeface="Times New Roman" panose="02020603050405020304" pitchFamily="18" charset="0"/>
              </a:rPr>
              <a:t>This leads the king to becoming distressed because he wanted to help Daniel, but the decree was unchangeable. </a:t>
            </a:r>
          </a:p>
          <a:p>
            <a:r>
              <a:rPr lang="en-US" sz="3600" dirty="0">
                <a:solidFill>
                  <a:schemeClr val="bg1"/>
                </a:solidFill>
                <a:latin typeface="Times New Roman" panose="02020603050405020304" pitchFamily="18" charset="0"/>
                <a:cs typeface="Times New Roman" panose="02020603050405020304" pitchFamily="18" charset="0"/>
              </a:rPr>
              <a:t>Application #4: When we stand firm in the faith there will be opposition. Followers of Christ will be persecuted because Jesus told us this would be so. We are look on it with joy because our reward is not on this earth, but in heaven. Daniel knew that faithfulness would have its reward for him. </a:t>
            </a:r>
          </a:p>
        </p:txBody>
      </p:sp>
    </p:spTree>
    <p:extLst>
      <p:ext uri="{BB962C8B-B14F-4D97-AF65-F5344CB8AC3E}">
        <p14:creationId xmlns:p14="http://schemas.microsoft.com/office/powerpoint/2010/main" val="129393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97B7A-250D-447A-B3C0-AD05B522BF8C}"/>
              </a:ext>
            </a:extLst>
          </p:cNvPr>
          <p:cNvSpPr>
            <a:spLocks noGrp="1"/>
          </p:cNvSpPr>
          <p:nvPr>
            <p:ph type="title"/>
          </p:nvPr>
        </p:nvSpPr>
        <p:spPr/>
        <p:txBody>
          <a:bodyPr>
            <a:normAutofit/>
          </a:bodyPr>
          <a:lstStyle/>
          <a:p>
            <a:pPr algn="ctr"/>
            <a:r>
              <a:rPr lang="en-US" sz="6000" dirty="0">
                <a:solidFill>
                  <a:schemeClr val="bg1"/>
                </a:solidFill>
                <a:latin typeface="Times New Roman" panose="02020603050405020304" pitchFamily="18" charset="0"/>
                <a:cs typeface="Times New Roman" panose="02020603050405020304" pitchFamily="18" charset="0"/>
              </a:rPr>
              <a:t>Daniel’s Fate is Decided (v. 15)</a:t>
            </a:r>
          </a:p>
        </p:txBody>
      </p:sp>
      <p:sp>
        <p:nvSpPr>
          <p:cNvPr id="3" name="Content Placeholder 2">
            <a:extLst>
              <a:ext uri="{FF2B5EF4-FFF2-40B4-BE49-F238E27FC236}">
                <a16:creationId xmlns:a16="http://schemas.microsoft.com/office/drawing/2014/main" id="{BA0E908F-A755-4CCD-B6C6-4DC27DCA5976}"/>
              </a:ext>
            </a:extLst>
          </p:cNvPr>
          <p:cNvSpPr>
            <a:spLocks noGrp="1"/>
          </p:cNvSpPr>
          <p:nvPr>
            <p:ph idx="1"/>
          </p:nvPr>
        </p:nvSpPr>
        <p:spPr>
          <a:xfrm>
            <a:off x="0" y="1825624"/>
            <a:ext cx="12192000" cy="5032375"/>
          </a:xfrm>
        </p:spPr>
        <p:txBody>
          <a:bodyPr>
            <a:normAutofit/>
          </a:bodyPr>
          <a:lstStyle/>
          <a:p>
            <a:r>
              <a:rPr lang="en-US" sz="3600" dirty="0">
                <a:solidFill>
                  <a:schemeClr val="bg1"/>
                </a:solidFill>
                <a:latin typeface="Times New Roman" panose="02020603050405020304" pitchFamily="18" charset="0"/>
                <a:cs typeface="Times New Roman" panose="02020603050405020304" pitchFamily="18" charset="0"/>
              </a:rPr>
              <a:t>He did not want to do it, but the king had to sentence Daniel to be thrown into the lion’s den. </a:t>
            </a:r>
          </a:p>
          <a:p>
            <a:r>
              <a:rPr lang="en-US" sz="3600" dirty="0">
                <a:solidFill>
                  <a:schemeClr val="bg1"/>
                </a:solidFill>
                <a:latin typeface="Times New Roman" panose="02020603050405020304" pitchFamily="18" charset="0"/>
                <a:cs typeface="Times New Roman" panose="02020603050405020304" pitchFamily="18" charset="0"/>
              </a:rPr>
              <a:t>This makes it look like Daniel’s accusers may have prevailed in this situation. However, God has other plans. </a:t>
            </a:r>
          </a:p>
          <a:p>
            <a:r>
              <a:rPr lang="en-US" sz="3600" dirty="0">
                <a:solidFill>
                  <a:schemeClr val="bg1"/>
                </a:solidFill>
                <a:latin typeface="Times New Roman" panose="02020603050405020304" pitchFamily="18" charset="0"/>
                <a:cs typeface="Times New Roman" panose="02020603050405020304" pitchFamily="18" charset="0"/>
              </a:rPr>
              <a:t>Application #5: It is through our faith that we can overcome our failures and weaknesses. Even when the obstacles seem impossible to overcome, God’s grace allows us to have the victory. Daniel relied on the power of God to save him rather than his own strength. </a:t>
            </a:r>
          </a:p>
        </p:txBody>
      </p:sp>
    </p:spTree>
    <p:extLst>
      <p:ext uri="{BB962C8B-B14F-4D97-AF65-F5344CB8AC3E}">
        <p14:creationId xmlns:p14="http://schemas.microsoft.com/office/powerpoint/2010/main" val="70461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09D91-40F6-469C-A5AC-B17505C8BBAB}"/>
              </a:ext>
            </a:extLst>
          </p:cNvPr>
          <p:cNvSpPr>
            <a:spLocks noGrp="1"/>
          </p:cNvSpPr>
          <p:nvPr>
            <p:ph type="title"/>
          </p:nvPr>
        </p:nvSpPr>
        <p:spPr/>
        <p:txBody>
          <a:bodyPr>
            <a:normAutofit/>
          </a:bodyPr>
          <a:lstStyle/>
          <a:p>
            <a:pPr algn="ctr"/>
            <a:r>
              <a:rPr lang="en-US" sz="6000" dirty="0">
                <a:solidFill>
                  <a:schemeClr val="bg1"/>
                </a:solidFill>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48193D36-1CB9-404E-A356-AD5956AAC9C1}"/>
              </a:ext>
            </a:extLst>
          </p:cNvPr>
          <p:cNvSpPr>
            <a:spLocks noGrp="1"/>
          </p:cNvSpPr>
          <p:nvPr>
            <p:ph idx="1"/>
          </p:nvPr>
        </p:nvSpPr>
        <p:spPr>
          <a:xfrm>
            <a:off x="0" y="1825625"/>
            <a:ext cx="12192000" cy="4351338"/>
          </a:xfrm>
        </p:spPr>
        <p:txBody>
          <a:bodyPr>
            <a:normAutofit/>
          </a:bodyPr>
          <a:lstStyle/>
          <a:p>
            <a:r>
              <a:rPr lang="en-US" sz="3600" dirty="0">
                <a:solidFill>
                  <a:schemeClr val="bg1"/>
                </a:solidFill>
                <a:latin typeface="Times New Roman" panose="02020603050405020304" pitchFamily="18" charset="0"/>
                <a:cs typeface="Times New Roman" panose="02020603050405020304" pitchFamily="18" charset="0"/>
              </a:rPr>
              <a:t>This account of Daniel’s life teaches us that we need to stand firm in our faith, even when it seems as if the world is against us. God is greater than our circumstances. </a:t>
            </a:r>
          </a:p>
          <a:p>
            <a:r>
              <a:rPr lang="en-US" sz="3600" dirty="0">
                <a:solidFill>
                  <a:schemeClr val="bg1"/>
                </a:solidFill>
                <a:latin typeface="Times New Roman" panose="02020603050405020304" pitchFamily="18" charset="0"/>
                <a:cs typeface="Times New Roman" panose="02020603050405020304" pitchFamily="18" charset="0"/>
              </a:rPr>
              <a:t>Even when we face trials, God is always in control. He works in ways that we cannot see or always understand. </a:t>
            </a:r>
          </a:p>
          <a:p>
            <a:r>
              <a:rPr lang="en-US" sz="3600" dirty="0">
                <a:solidFill>
                  <a:schemeClr val="bg1"/>
                </a:solidFill>
                <a:latin typeface="Times New Roman" panose="02020603050405020304" pitchFamily="18" charset="0"/>
                <a:cs typeface="Times New Roman" panose="02020603050405020304" pitchFamily="18" charset="0"/>
              </a:rPr>
              <a:t>How do we respond when our faith is challenged? Are we going to stand strong or flee from the trial? We must pray that God will equip us with the courage to stand firm in our faith in Him. </a:t>
            </a:r>
          </a:p>
        </p:txBody>
      </p:sp>
    </p:spTree>
    <p:extLst>
      <p:ext uri="{BB962C8B-B14F-4D97-AF65-F5344CB8AC3E}">
        <p14:creationId xmlns:p14="http://schemas.microsoft.com/office/powerpoint/2010/main" val="1222651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733</TotalTime>
  <Words>700</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Standing Firm in the Faith</vt:lpstr>
      <vt:lpstr>Quick Review of Daniel So Far</vt:lpstr>
      <vt:lpstr>The New Leadership (vv. 1-3)</vt:lpstr>
      <vt:lpstr>Daniel’s Enemies Conspire Against Him (vv. 4-9)</vt:lpstr>
      <vt:lpstr>Daniel’s Faithfulness (vv. 10-11)</vt:lpstr>
      <vt:lpstr>King Darius is Now in a Tough Spot (vv. 12-14)</vt:lpstr>
      <vt:lpstr>Daniel’s Fate is Decided (v. 15)</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Firm in the Faith</dc:title>
  <dc:creator>Jared Smeltzer</dc:creator>
  <cp:lastModifiedBy>Nankin Church</cp:lastModifiedBy>
  <cp:revision>8</cp:revision>
  <dcterms:created xsi:type="dcterms:W3CDTF">2025-03-01T02:33:27Z</dcterms:created>
  <dcterms:modified xsi:type="dcterms:W3CDTF">2025-03-01T17:39:57Z</dcterms:modified>
</cp:coreProperties>
</file>